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1"/>
  </p:sldMasterIdLst>
  <p:notesMasterIdLst>
    <p:notesMasterId r:id="rId9"/>
  </p:notesMasterIdLst>
  <p:handoutMasterIdLst>
    <p:handoutMasterId r:id="rId10"/>
  </p:handoutMasterIdLst>
  <p:sldIdLst>
    <p:sldId id="793" r:id="rId2"/>
    <p:sldId id="905" r:id="rId3"/>
    <p:sldId id="908" r:id="rId4"/>
    <p:sldId id="909" r:id="rId5"/>
    <p:sldId id="910" r:id="rId6"/>
    <p:sldId id="911" r:id="rId7"/>
    <p:sldId id="912" r:id="rId8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800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800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800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800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66"/>
    <a:srgbClr val="003399"/>
    <a:srgbClr val="66FFCC"/>
    <a:srgbClr val="A50021"/>
    <a:srgbClr val="000000"/>
    <a:srgbClr val="663300"/>
    <a:srgbClr val="FFFFFF"/>
    <a:srgbClr val="008080"/>
    <a:srgbClr val="0033CC"/>
    <a:srgbClr val="4D4D4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5996" autoAdjust="0"/>
    <p:restoredTop sz="96945" autoAdjust="0"/>
  </p:normalViewPr>
  <p:slideViewPr>
    <p:cSldViewPr>
      <p:cViewPr>
        <p:scale>
          <a:sx n="62" d="100"/>
          <a:sy n="62" d="100"/>
        </p:scale>
        <p:origin x="-1026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950" y="-108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82111" cy="54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55322" y="0"/>
            <a:ext cx="3082111" cy="54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73AF2B8-9CA7-404F-A1B9-C6DFE606082D}" type="datetime1">
              <a:rPr lang="es-ES"/>
              <a:pPr>
                <a:defRPr/>
              </a:pPr>
              <a:t>09/11/2011</a:t>
            </a:fld>
            <a:endParaRPr lang="es-ES"/>
          </a:p>
        </p:txBody>
      </p:sp>
      <p:sp>
        <p:nvSpPr>
          <p:cNvPr id="2467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42030"/>
            <a:ext cx="3082111" cy="47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67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55322" y="9742030"/>
            <a:ext cx="3082111" cy="47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F1FCB84-93F2-4A9C-A4BB-03B1F9969BE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41752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5480" cy="5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821" y="0"/>
            <a:ext cx="3075479" cy="5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8C424B7-B30D-443A-AD6E-A1A8192B2244}" type="datetime1">
              <a:rPr lang="en-GB"/>
              <a:pPr>
                <a:defRPr/>
              </a:pPr>
              <a:t>09/11/2011</a:t>
            </a:fld>
            <a:endParaRPr lang="en-GB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9938"/>
            <a:ext cx="5113338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685" y="4860378"/>
            <a:ext cx="5205932" cy="460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Haga clic para modificar el estilo de texto del patrón</a:t>
            </a:r>
          </a:p>
          <a:p>
            <a:pPr lvl="1"/>
            <a:r>
              <a:rPr lang="en-GB" noProof="0" smtClean="0"/>
              <a:t>Segundo nivel</a:t>
            </a:r>
          </a:p>
          <a:p>
            <a:pPr lvl="2"/>
            <a:r>
              <a:rPr lang="en-GB" noProof="0" smtClean="0"/>
              <a:t>Tercer nivel</a:t>
            </a:r>
          </a:p>
          <a:p>
            <a:pPr lvl="3"/>
            <a:r>
              <a:rPr lang="en-GB" noProof="0" smtClean="0"/>
              <a:t>Cuarto nivel</a:t>
            </a:r>
          </a:p>
          <a:p>
            <a:pPr lvl="4"/>
            <a:r>
              <a:rPr lang="en-GB" noProof="0" smtClean="0"/>
              <a:t>Quinto nivel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392"/>
            <a:ext cx="3075480" cy="51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821" y="9722392"/>
            <a:ext cx="3075479" cy="51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09E4534-A45F-4625-B7B5-06824E6E3D39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27085188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FECB1E-C718-45A3-8356-9AA12CB4CE0F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900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FECB1E-C718-45A3-8356-9AA12CB4CE0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900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6" descr="C:\Documents and Settings\Katy Esteban Glez\Mis documentos\Trabajo\Grupo\Diapositivas\Imgs\Circulos_azul&amp;roj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8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29" descr="C:\Documents and Settings\Katy Esteban Glez\Mis documentos\Trabajo\Grupo\Diapositivas\Imgs\logo_grand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76200"/>
            <a:ext cx="1176338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32" descr="C:\Documents and Settings\Katy Esteban Glez\Mis documentos\Trabajo\Grupo\Diapositivas\Imgs\logo_f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152400"/>
            <a:ext cx="541338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33" descr="C:\Documents and Settings\Katy Esteban Glez\Mis documentos\Trabajo\Grupo\Diapositivas\Imgs\logo_up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168275"/>
            <a:ext cx="6858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8835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2743200" y="990600"/>
            <a:ext cx="6172200" cy="2971800"/>
          </a:xfrm>
        </p:spPr>
        <p:txBody>
          <a:bodyPr/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es-ES"/>
              <a:t>Title</a:t>
            </a:r>
          </a:p>
        </p:txBody>
      </p:sp>
      <p:sp>
        <p:nvSpPr>
          <p:cNvPr id="248836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962400"/>
            <a:ext cx="6172200" cy="2514600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rgbClr val="333333"/>
                </a:solidFill>
              </a:defRPr>
            </a:lvl1pPr>
          </a:lstStyle>
          <a:p>
            <a:r>
              <a:rPr lang="en-GB"/>
              <a:t>Subtitle</a:t>
            </a:r>
            <a:endParaRPr lang="es-ES_tradnl"/>
          </a:p>
          <a:p>
            <a:endParaRPr lang="es-E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7315200" y="6553200"/>
            <a:ext cx="1752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>
                <a:solidFill>
                  <a:srgbClr val="333333"/>
                </a:solidFill>
              </a:defRPr>
            </a:lvl1pPr>
          </a:lstStyle>
          <a:p>
            <a:pPr>
              <a:defRPr/>
            </a:pPr>
            <a:r>
              <a:rPr lang="es-ES"/>
              <a:t>Date: </a:t>
            </a:r>
            <a:fld id="{1A7A81DA-9CC3-433D-A82B-247C8AA2E19B}" type="datetime1">
              <a:rPr lang="es-ES"/>
              <a:pPr>
                <a:defRPr/>
              </a:pPr>
              <a:t>09/11/2011</a:t>
            </a:fld>
            <a:endParaRPr lang="es-ES"/>
          </a:p>
        </p:txBody>
      </p:sp>
      <p:sp>
        <p:nvSpPr>
          <p:cNvPr id="9" name="Rectangle 1031"/>
          <p:cNvSpPr>
            <a:spLocks noGrp="1" noChangeArrowheads="1"/>
          </p:cNvSpPr>
          <p:nvPr>
            <p:ph type="ftr" sz="quarter" idx="11"/>
          </p:nvPr>
        </p:nvSpPr>
        <p:spPr>
          <a:xfrm>
            <a:off x="2819400" y="6553200"/>
            <a:ext cx="4419600" cy="228600"/>
          </a:xfrm>
          <a:prstGeom prst="rect">
            <a:avLst/>
          </a:prstGeom>
        </p:spPr>
        <p:txBody>
          <a:bodyPr/>
          <a:lstStyle>
            <a:lvl1pPr algn="ctr">
              <a:spcBef>
                <a:spcPct val="50000"/>
              </a:spcBef>
              <a:defRPr>
                <a:solidFill>
                  <a:srgbClr val="333333"/>
                </a:solidFill>
              </a:defRPr>
            </a:lvl1pPr>
          </a:lstStyle>
          <a:p>
            <a:pPr>
              <a:defRPr/>
            </a:pPr>
            <a:r>
              <a:rPr lang="es-ES"/>
              <a:t>Speaker: Asunción Gómez-Pérez</a:t>
            </a:r>
            <a:endParaRPr lang="es-ES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972300" y="304800"/>
            <a:ext cx="2095500" cy="6019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6134100" cy="6019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75599-3CA1-454F-8C37-76F308E4D46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304800"/>
            <a:ext cx="7772400" cy="304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066800"/>
            <a:ext cx="3810000" cy="5257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257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B667D-AAEB-4B7E-AA3D-BC318C4D4E1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304800"/>
            <a:ext cx="7772400" cy="304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066800"/>
            <a:ext cx="3810000" cy="5257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066800"/>
            <a:ext cx="3810000" cy="5257800"/>
          </a:xfrm>
        </p:spPr>
        <p:txBody>
          <a:bodyPr/>
          <a:lstStyle/>
          <a:p>
            <a:pPr lvl="0"/>
            <a:endParaRPr lang="es-ES" noProof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CD46A-1BDD-49E7-AF19-26E6F456501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6F034-C49B-41F0-90AE-EADC7EBEB1F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B9E10-F490-4471-A759-789E0FBE1C9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A5F3D-8567-4D0A-A11D-A586F07893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D3D60-9E7A-4776-AC14-CB0EDB3E1E0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BE20F-0F88-4AAC-96CA-ED60DA2F22E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74A25-D2D5-4918-BBCF-F9192CEEE87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5BB7-ACF4-4AE5-B3FE-94295826DF1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4AB81-58B6-4EB7-9BFA-70BFB23B291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629400"/>
            <a:ext cx="3657600" cy="2286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s-ES"/>
              <a:t>Asunción Gómez Pérez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Text Box 1026"/>
          <p:cNvSpPr txBox="1"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2F7AA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es-ES" sz="900">
              <a:solidFill>
                <a:schemeClr val="accent2"/>
              </a:solidFill>
            </a:endParaRPr>
          </a:p>
        </p:txBody>
      </p:sp>
      <p:sp>
        <p:nvSpPr>
          <p:cNvPr id="247811" name="Text Box 1027"/>
          <p:cNvSpPr txBox="1"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2F7AA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es-ES" sz="900">
              <a:solidFill>
                <a:schemeClr val="accent2"/>
              </a:solidFill>
            </a:endParaRPr>
          </a:p>
        </p:txBody>
      </p:sp>
      <p:sp>
        <p:nvSpPr>
          <p:cNvPr id="247812" name="Text Box 1028"/>
          <p:cNvSpPr txBox="1">
            <a:spLocks noChangeArrowheads="1"/>
          </p:cNvSpPr>
          <p:nvPr/>
        </p:nvSpPr>
        <p:spPr bwMode="auto">
          <a:xfrm>
            <a:off x="0" y="228600"/>
            <a:ext cx="9144000" cy="457200"/>
          </a:xfrm>
          <a:prstGeom prst="rect">
            <a:avLst/>
          </a:prstGeom>
          <a:solidFill>
            <a:srgbClr val="E8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es-ES" sz="2400">
              <a:solidFill>
                <a:schemeClr val="accent2"/>
              </a:solidFill>
            </a:endParaRPr>
          </a:p>
        </p:txBody>
      </p:sp>
      <p:pic>
        <p:nvPicPr>
          <p:cNvPr id="1029" name="Picture 1029" descr="C:\Documents and Settings\Katy Esteban Glez\Mis documentos\Trabajo\Grupo\Diapositivas\Imgs\Circulos_grismuyclaro_compl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85800"/>
            <a:ext cx="282733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030" descr="C:\Documents and Settings\Katy Esteban Glez\Mis documentos\Trabajo\Grupo\Diapositivas\Imgs\Pie_azul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629400"/>
            <a:ext cx="914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7815" name="Rectangle 10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67200" y="66294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>
              <a:defRPr/>
            </a:pPr>
            <a:fld id="{01AB596E-6614-4203-BF39-034717A395F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32" name="Picture 1032" descr="C:\Documents and Settings\Katy Esteban Glez\Mis documentos\Trabajo\Grupo\Diapositivas\Imgs\logo_peq.gi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638925"/>
            <a:ext cx="3048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1033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304800"/>
            <a:ext cx="777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Slide Title</a:t>
            </a:r>
          </a:p>
        </p:txBody>
      </p:sp>
      <p:sp>
        <p:nvSpPr>
          <p:cNvPr id="1034" name="Rectangle 103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Example of text</a:t>
            </a:r>
          </a:p>
          <a:p>
            <a:pPr lvl="1"/>
            <a:r>
              <a:rPr lang="es-ES" smtClean="0"/>
              <a:t>Example of a list level 1</a:t>
            </a:r>
          </a:p>
          <a:p>
            <a:pPr lvl="2"/>
            <a:r>
              <a:rPr lang="es-ES" smtClean="0"/>
              <a:t>Example of a list level 2</a:t>
            </a:r>
          </a:p>
          <a:p>
            <a:pPr lvl="3"/>
            <a:r>
              <a:rPr lang="es-ES" smtClean="0"/>
              <a:t>Example of a list level 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D4D4D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D4D4D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D4D4D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s-ES" sz="2400" dirty="0" err="1" smtClean="0">
                <a:solidFill>
                  <a:schemeClr val="tx1"/>
                </a:solidFill>
              </a:rPr>
              <a:t>Workshop</a:t>
            </a:r>
            <a:r>
              <a:rPr lang="es-ES" sz="2400" dirty="0" smtClean="0">
                <a:solidFill>
                  <a:schemeClr val="tx1"/>
                </a:solidFill>
              </a:rPr>
              <a:t> en Tecnologías de </a:t>
            </a:r>
            <a:r>
              <a:rPr lang="es-ES" sz="2400" dirty="0" err="1" smtClean="0">
                <a:solidFill>
                  <a:schemeClr val="tx1"/>
                </a:solidFill>
              </a:rPr>
              <a:t>Linked</a:t>
            </a:r>
            <a:r>
              <a:rPr lang="es-ES" sz="2400" dirty="0" smtClean="0">
                <a:solidFill>
                  <a:schemeClr val="tx1"/>
                </a:solidFill>
              </a:rPr>
              <a:t> Data y sus aplicaciones en España CAEPIA 2011</a:t>
            </a:r>
            <a:endParaRPr lang="en-US" sz="2400" dirty="0" smtClean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895600" y="3505200"/>
            <a:ext cx="617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GB" sz="1400" dirty="0" smtClean="0">
                <a:solidFill>
                  <a:srgbClr val="333333"/>
                </a:solidFill>
              </a:rPr>
              <a:t>Boris  </a:t>
            </a:r>
            <a:r>
              <a:rPr lang="en-GB" sz="1400" dirty="0" err="1" smtClean="0">
                <a:solidFill>
                  <a:srgbClr val="333333"/>
                </a:solidFill>
              </a:rPr>
              <a:t>Villazón-Terrazas</a:t>
            </a:r>
            <a:r>
              <a:rPr lang="en-GB" sz="1400" dirty="0" smtClean="0">
                <a:solidFill>
                  <a:srgbClr val="333333"/>
                </a:solidFill>
              </a:rPr>
              <a:t> , Oscar </a:t>
            </a:r>
            <a:r>
              <a:rPr lang="en-GB" sz="1400" dirty="0" err="1" smtClean="0">
                <a:solidFill>
                  <a:srgbClr val="333333"/>
                </a:solidFill>
              </a:rPr>
              <a:t>Corcho</a:t>
            </a:r>
            <a:r>
              <a:rPr lang="en-GB" sz="1400" dirty="0" smtClean="0">
                <a:solidFill>
                  <a:srgbClr val="333333"/>
                </a:solidFill>
              </a:rPr>
              <a:t>, Asunción Gómez-Pérez</a:t>
            </a:r>
            <a:endParaRPr lang="en-GB" sz="1400" dirty="0">
              <a:solidFill>
                <a:srgbClr val="333333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GB" sz="1400" dirty="0" err="1">
                <a:solidFill>
                  <a:srgbClr val="333333"/>
                </a:solidFill>
              </a:rPr>
              <a:t>Facultad</a:t>
            </a:r>
            <a:r>
              <a:rPr lang="en-GB" sz="1400" dirty="0">
                <a:solidFill>
                  <a:srgbClr val="333333"/>
                </a:solidFill>
              </a:rPr>
              <a:t> de </a:t>
            </a:r>
            <a:r>
              <a:rPr lang="en-GB" sz="1400" dirty="0" err="1">
                <a:solidFill>
                  <a:srgbClr val="333333"/>
                </a:solidFill>
              </a:rPr>
              <a:t>Informática</a:t>
            </a:r>
            <a:r>
              <a:rPr lang="en-GB" sz="1400" dirty="0">
                <a:solidFill>
                  <a:srgbClr val="333333"/>
                </a:solidFill>
              </a:rPr>
              <a:t>, Universidad </a:t>
            </a:r>
            <a:r>
              <a:rPr lang="en-GB" sz="1400" dirty="0" err="1">
                <a:solidFill>
                  <a:srgbClr val="333333"/>
                </a:solidFill>
              </a:rPr>
              <a:t>Politécnica</a:t>
            </a:r>
            <a:r>
              <a:rPr lang="en-GB" sz="1400" dirty="0">
                <a:solidFill>
                  <a:srgbClr val="333333"/>
                </a:solidFill>
              </a:rPr>
              <a:t> de Madrid</a:t>
            </a:r>
          </a:p>
          <a:p>
            <a:pPr algn="ctr">
              <a:spcBef>
                <a:spcPct val="20000"/>
              </a:spcBef>
            </a:pPr>
            <a:r>
              <a:rPr lang="en-GB" sz="1400" dirty="0">
                <a:solidFill>
                  <a:srgbClr val="333333"/>
                </a:solidFill>
              </a:rPr>
              <a:t>Campus de </a:t>
            </a:r>
            <a:r>
              <a:rPr lang="en-GB" sz="1400" dirty="0" err="1">
                <a:solidFill>
                  <a:srgbClr val="333333"/>
                </a:solidFill>
              </a:rPr>
              <a:t>Montegancedo</a:t>
            </a:r>
            <a:r>
              <a:rPr lang="en-GB" sz="1400" dirty="0">
                <a:solidFill>
                  <a:srgbClr val="333333"/>
                </a:solidFill>
              </a:rPr>
              <a:t> </a:t>
            </a:r>
            <a:r>
              <a:rPr lang="en-GB" sz="1400" dirty="0" err="1">
                <a:solidFill>
                  <a:srgbClr val="333333"/>
                </a:solidFill>
              </a:rPr>
              <a:t>sn</a:t>
            </a:r>
            <a:r>
              <a:rPr lang="en-GB" sz="1400" dirty="0">
                <a:solidFill>
                  <a:srgbClr val="333333"/>
                </a:solidFill>
              </a:rPr>
              <a:t>, 28660 </a:t>
            </a:r>
            <a:r>
              <a:rPr lang="en-GB" sz="1400" dirty="0" err="1">
                <a:solidFill>
                  <a:srgbClr val="333333"/>
                </a:solidFill>
              </a:rPr>
              <a:t>Boadilla</a:t>
            </a:r>
            <a:r>
              <a:rPr lang="en-GB" sz="1400" dirty="0">
                <a:solidFill>
                  <a:srgbClr val="333333"/>
                </a:solidFill>
              </a:rPr>
              <a:t> del Monte, Madrid</a:t>
            </a:r>
          </a:p>
          <a:p>
            <a:pPr algn="ctr">
              <a:spcBef>
                <a:spcPct val="20000"/>
              </a:spcBef>
            </a:pPr>
            <a:r>
              <a:rPr lang="en-GB" sz="1400" dirty="0">
                <a:solidFill>
                  <a:srgbClr val="333333"/>
                </a:solidFill>
              </a:rPr>
              <a:t>http://www.oeg-upm.net</a:t>
            </a:r>
          </a:p>
          <a:p>
            <a:pPr algn="ctr">
              <a:spcBef>
                <a:spcPct val="20000"/>
              </a:spcBef>
            </a:pPr>
            <a:r>
              <a:rPr lang="en-GB" sz="1400" dirty="0" smtClean="0">
                <a:solidFill>
                  <a:srgbClr val="333333"/>
                </a:solidFill>
              </a:rPr>
              <a:t>{</a:t>
            </a:r>
            <a:r>
              <a:rPr lang="en-GB" sz="1400" dirty="0" err="1" smtClean="0">
                <a:solidFill>
                  <a:srgbClr val="333333"/>
                </a:solidFill>
              </a:rPr>
              <a:t>bvillazon,ocorcho,asun</a:t>
            </a:r>
            <a:r>
              <a:rPr lang="en-GB" sz="1400" dirty="0" smtClean="0">
                <a:solidFill>
                  <a:srgbClr val="333333"/>
                </a:solidFill>
              </a:rPr>
              <a:t>}@fi.upm.es</a:t>
            </a:r>
            <a:endParaRPr lang="en-GB" sz="1400" dirty="0">
              <a:solidFill>
                <a:srgbClr val="333333"/>
              </a:solidFill>
            </a:endParaRPr>
          </a:p>
          <a:p>
            <a:pPr algn="ctr">
              <a:spcBef>
                <a:spcPct val="20000"/>
              </a:spcBef>
            </a:pPr>
            <a:endParaRPr lang="en-GB" sz="1400" dirty="0" smtClean="0">
              <a:solidFill>
                <a:srgbClr val="333333"/>
              </a:solidFill>
            </a:endParaRPr>
          </a:p>
          <a:p>
            <a:pPr algn="ctr">
              <a:spcBef>
                <a:spcPct val="20000"/>
              </a:spcBef>
            </a:pPr>
            <a:endParaRPr lang="es-ES" sz="1400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5257800"/>
          </a:xfrm>
        </p:spPr>
        <p:txBody>
          <a:bodyPr/>
          <a:lstStyle/>
          <a:p>
            <a:r>
              <a:rPr lang="es-ES" sz="1800" dirty="0" smtClean="0"/>
              <a:t>Objetivos  (@</a:t>
            </a:r>
            <a:r>
              <a:rPr lang="es-ES" sz="1800" dirty="0" err="1" smtClean="0"/>
              <a:t>linkeddataspain</a:t>
            </a:r>
            <a:r>
              <a:rPr lang="es-ES" sz="1800" dirty="0" smtClean="0"/>
              <a:t>)</a:t>
            </a:r>
          </a:p>
          <a:p>
            <a:pPr lvl="1"/>
            <a:r>
              <a:rPr lang="es-ES" sz="1400" dirty="0" smtClean="0"/>
              <a:t>Facilitar el intercambio y transferencia de conocimientos en el área de </a:t>
            </a:r>
            <a:r>
              <a:rPr lang="es-ES" sz="1400" dirty="0" err="1" smtClean="0"/>
              <a:t>Linked</a:t>
            </a:r>
            <a:r>
              <a:rPr lang="es-ES" sz="1400" dirty="0" smtClean="0"/>
              <a:t> Data</a:t>
            </a:r>
          </a:p>
          <a:p>
            <a:pPr lvl="1"/>
            <a:r>
              <a:rPr lang="es-ES" sz="1400" dirty="0" smtClean="0"/>
              <a:t>Aumentar la visibilidad internacional de la investigación española en </a:t>
            </a:r>
            <a:r>
              <a:rPr lang="es-ES" sz="1400" dirty="0" err="1" smtClean="0"/>
              <a:t>Linked</a:t>
            </a:r>
            <a:r>
              <a:rPr lang="es-ES" sz="1400" dirty="0" smtClean="0"/>
              <a:t> Data</a:t>
            </a:r>
          </a:p>
          <a:p>
            <a:pPr lvl="1"/>
            <a:r>
              <a:rPr lang="es-ES" sz="1400" dirty="0" smtClean="0"/>
              <a:t>Aumentar la cohesión interna y explorar sinergias.</a:t>
            </a:r>
          </a:p>
          <a:p>
            <a:pPr lvl="2"/>
            <a:r>
              <a:rPr lang="es-ES" sz="1400" dirty="0" smtClean="0"/>
              <a:t>Solicitar nuevos proyectos</a:t>
            </a:r>
          </a:p>
          <a:p>
            <a:pPr lvl="2"/>
            <a:r>
              <a:rPr lang="es-ES" sz="1400" dirty="0" smtClean="0"/>
              <a:t>Unir esfuerzos en proyectos en curso</a:t>
            </a:r>
          </a:p>
          <a:p>
            <a:pPr lvl="2"/>
            <a:r>
              <a:rPr lang="es-ES" sz="1400" dirty="0" smtClean="0"/>
              <a:t>Evangelizar a la industria, a las Administraciones Públicas y a otros grupos de investigación</a:t>
            </a:r>
          </a:p>
          <a:p>
            <a:pPr lvl="1"/>
            <a:r>
              <a:rPr lang="es-ES" sz="1400" dirty="0" smtClean="0"/>
              <a:t>Instalación y mantenimiento de infraestructura</a:t>
            </a:r>
          </a:p>
          <a:p>
            <a:pPr lvl="2"/>
            <a:r>
              <a:rPr lang="es-ES" sz="1400" dirty="0" smtClean="0"/>
              <a:t>Listas </a:t>
            </a:r>
            <a:r>
              <a:rPr lang="es-ES" sz="1400" dirty="0"/>
              <a:t>de correo (</a:t>
            </a:r>
            <a:r>
              <a:rPr lang="es-ES" sz="1400" dirty="0" err="1"/>
              <a:t>https</a:t>
            </a:r>
            <a:r>
              <a:rPr lang="es-ES" sz="1400" dirty="0"/>
              <a:t>://</a:t>
            </a:r>
            <a:r>
              <a:rPr lang="es-ES" sz="1400" dirty="0" err="1"/>
              <a:t>listas.fi.upm.es</a:t>
            </a:r>
            <a:r>
              <a:rPr lang="es-ES" sz="1400" dirty="0"/>
              <a:t>/</a:t>
            </a:r>
            <a:r>
              <a:rPr lang="es-ES" sz="1400" dirty="0" err="1"/>
              <a:t>mailman</a:t>
            </a:r>
            <a:r>
              <a:rPr lang="es-ES" sz="1400" dirty="0"/>
              <a:t>/</a:t>
            </a:r>
            <a:r>
              <a:rPr lang="es-ES" sz="1400" dirty="0" err="1"/>
              <a:t>listinfo</a:t>
            </a:r>
            <a:r>
              <a:rPr lang="es-ES" sz="1400" dirty="0"/>
              <a:t>/</a:t>
            </a:r>
            <a:r>
              <a:rPr lang="es-ES" sz="1400" dirty="0" err="1" smtClean="0"/>
              <a:t>redlinkeddata</a:t>
            </a:r>
            <a:r>
              <a:rPr lang="es-ES" sz="1400" dirty="0" smtClean="0"/>
              <a:t>), </a:t>
            </a:r>
            <a:r>
              <a:rPr lang="es-ES" sz="1400" dirty="0" err="1" smtClean="0"/>
              <a:t>website</a:t>
            </a:r>
            <a:r>
              <a:rPr lang="es-ES" sz="1400" dirty="0" smtClean="0"/>
              <a:t>, blog, grabación de eventos, repositorios y </a:t>
            </a:r>
            <a:r>
              <a:rPr lang="es-ES" sz="1400" dirty="0" err="1" smtClean="0"/>
              <a:t>hosting</a:t>
            </a:r>
            <a:r>
              <a:rPr lang="es-ES" sz="1400" dirty="0" smtClean="0"/>
              <a:t> de datos (</a:t>
            </a:r>
            <a:r>
              <a:rPr lang="es-ES" sz="1400" dirty="0" err="1" smtClean="0"/>
              <a:t>linkeddata.es</a:t>
            </a:r>
            <a:r>
              <a:rPr lang="es-ES" sz="1400" dirty="0" smtClean="0"/>
              <a:t>), software, eventos y material docente.</a:t>
            </a:r>
          </a:p>
          <a:p>
            <a:pPr lvl="1"/>
            <a:r>
              <a:rPr lang="es-ES" sz="1400" dirty="0" smtClean="0"/>
              <a:t>Creación de itinerarios formativos</a:t>
            </a:r>
          </a:p>
          <a:p>
            <a:pPr lvl="1"/>
            <a:r>
              <a:rPr lang="es-ES" sz="1400" dirty="0" smtClean="0"/>
              <a:t>Fomento de la movilidad de investigadores</a:t>
            </a:r>
          </a:p>
          <a:p>
            <a:pPr lvl="1"/>
            <a:r>
              <a:rPr lang="es-ES" sz="1400" dirty="0" smtClean="0"/>
              <a:t>Reuniones periódicas de investigación y con empresas</a:t>
            </a:r>
          </a:p>
          <a:p>
            <a:pPr lvl="2"/>
            <a:r>
              <a:rPr lang="es-ES" sz="1400" dirty="0" smtClean="0"/>
              <a:t>Reuniones plenarias y </a:t>
            </a:r>
            <a:r>
              <a:rPr lang="es-ES" sz="1400" dirty="0" err="1" smtClean="0"/>
              <a:t>workshops</a:t>
            </a:r>
            <a:endParaRPr lang="es-ES" sz="1400" dirty="0" smtClean="0"/>
          </a:p>
          <a:p>
            <a:pPr lvl="2"/>
            <a:r>
              <a:rPr lang="es-ES" sz="1400" dirty="0" smtClean="0"/>
              <a:t>Talleres y cursos de formación</a:t>
            </a:r>
          </a:p>
          <a:p>
            <a:pPr lvl="2"/>
            <a:r>
              <a:rPr lang="es-ES" sz="1400" dirty="0" err="1" smtClean="0"/>
              <a:t>voCamps</a:t>
            </a:r>
            <a:r>
              <a:rPr lang="es-ES" sz="1400" dirty="0" smtClean="0"/>
              <a:t> temáticos, </a:t>
            </a:r>
            <a:r>
              <a:rPr lang="es-ES" sz="1400" dirty="0" err="1" smtClean="0"/>
              <a:t>Linked</a:t>
            </a:r>
            <a:r>
              <a:rPr lang="es-ES" sz="1400" dirty="0" smtClean="0"/>
              <a:t> Data </a:t>
            </a:r>
            <a:r>
              <a:rPr lang="es-ES" sz="1400" dirty="0" err="1" smtClean="0"/>
              <a:t>meetups</a:t>
            </a:r>
            <a:r>
              <a:rPr lang="es-ES" sz="1400" dirty="0" smtClean="0"/>
              <a:t> y desayunos de trabajo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6F034-C49B-41F0-90AE-EADC7EBEB1F3}" type="slidenum">
              <a:rPr lang="es-ES" smtClean="0"/>
              <a:pPr/>
              <a:t>2</a:t>
            </a:fld>
            <a:endParaRPr lang="es-E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145" y="152400"/>
            <a:ext cx="9144000" cy="16215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72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Program</a:t>
            </a:r>
            <a:r>
              <a:rPr lang="es-ES" dirty="0" smtClean="0"/>
              <a:t> - </a:t>
            </a:r>
            <a:r>
              <a:rPr lang="es-ES" dirty="0" err="1" smtClean="0"/>
              <a:t>Morning</a:t>
            </a:r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D3D60-9E7A-4776-AC14-CB0EDB3E1E06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685800" y="1066800"/>
            <a:ext cx="7772400" cy="5257800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kumimoji="0" lang="es-E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9:10 </a:t>
            </a:r>
            <a:r>
              <a:rPr lang="en-US" sz="1800" kern="0" dirty="0" smtClean="0">
                <a:solidFill>
                  <a:srgbClr val="4D4D4D"/>
                </a:solidFill>
              </a:rPr>
              <a:t>-</a:t>
            </a:r>
            <a:r>
              <a:rPr kumimoji="0" lang="es-E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9:20</a:t>
            </a:r>
            <a:r>
              <a:rPr kumimoji="0" lang="es-ES" sz="1800" b="0" i="0" u="none" strike="noStrike" kern="0" cap="none" spc="0" normalizeH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S" sz="1800" b="0" i="0" u="none" strike="noStrike" kern="0" cap="none" spc="0" normalizeH="0" noProof="0" dirty="0" err="1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Workshop</a:t>
            </a:r>
            <a:r>
              <a:rPr kumimoji="0" lang="es-ES" sz="1800" b="0" i="0" u="none" strike="noStrike" kern="0" cap="none" spc="0" normalizeH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S" sz="1800" b="0" i="0" u="none" strike="noStrike" kern="0" cap="none" spc="0" normalizeH="0" noProof="0" dirty="0" err="1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Introduction</a:t>
            </a:r>
            <a:r>
              <a:rPr kumimoji="0" lang="es-ES" sz="1800" b="0" i="0" u="none" strike="noStrike" kern="0" cap="none" spc="0" normalizeH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(Óscar Corcho)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kumimoji="0" lang="es-E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9:20 </a:t>
            </a:r>
            <a:r>
              <a:rPr lang="en-US" sz="1800" kern="0" dirty="0" smtClean="0">
                <a:solidFill>
                  <a:srgbClr val="4D4D4D"/>
                </a:solidFill>
              </a:rPr>
              <a:t>-</a:t>
            </a:r>
            <a:r>
              <a:rPr kumimoji="0" lang="es-E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10:10</a:t>
            </a:r>
            <a:r>
              <a:rPr kumimoji="0" lang="es-ES" sz="1800" b="0" i="0" u="none" strike="noStrike" kern="0" cap="none" spc="0" normalizeH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S" sz="1800" b="0" i="0" u="none" strike="noStrike" kern="0" cap="none" spc="0" normalizeH="0" noProof="0" dirty="0" err="1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Keynote</a:t>
            </a:r>
            <a:r>
              <a:rPr kumimoji="0" lang="es-ES" sz="1800" b="0" i="0" u="none" strike="noStrike" kern="0" cap="none" spc="0" normalizeH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lang="en-US" sz="1800" b="1" kern="0" dirty="0" smtClean="0">
                <a:solidFill>
                  <a:srgbClr val="4D4D4D"/>
                </a:solidFill>
                <a:latin typeface="+mn-lt"/>
              </a:rPr>
              <a:t>Linked BAY-HIST: Estimating Dependencies between Linked Data 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(Edna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Ruckhaus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 – Universidad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Simón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 Bolívar)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10:10 - 10:20 Attendees introduction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kumimoji="0" lang="en-US" sz="180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10:20 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- 10:40 </a:t>
            </a:r>
            <a:r>
              <a:rPr lang="en-US" sz="1800" b="1" kern="0" dirty="0" smtClean="0">
                <a:solidFill>
                  <a:srgbClr val="4D4D4D"/>
                </a:solidFill>
                <a:latin typeface="+mn-lt"/>
              </a:rPr>
              <a:t>Interacting with Linked Data through an Automatic Information Architecture 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(Roberto Garcia,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Josep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 Maria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Brunetti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, Antonio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López-Muzás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, Juan Manuel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Gimeno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, Rosa Maria Gil)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kumimoji="0" lang="en-US" sz="180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10:40</a:t>
            </a:r>
            <a:r>
              <a:rPr kumimoji="0" lang="en-US" sz="1800" i="0" u="none" strike="noStrike" kern="0" cap="none" spc="0" normalizeH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- 11:00 </a:t>
            </a:r>
            <a:r>
              <a:rPr lang="en-US" sz="1800" b="1" kern="0" dirty="0" err="1" smtClean="0">
                <a:solidFill>
                  <a:srgbClr val="4D4D4D"/>
                </a:solidFill>
                <a:latin typeface="+mn-lt"/>
              </a:rPr>
              <a:t>Lightweighting</a:t>
            </a:r>
            <a:r>
              <a:rPr lang="en-US" sz="1800" b="1" kern="0" dirty="0" smtClean="0">
                <a:solidFill>
                  <a:srgbClr val="4D4D4D"/>
                </a:solidFill>
                <a:latin typeface="+mn-lt"/>
              </a:rPr>
              <a:t> the Web of Data through Compact RDF/HDT 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(</a:t>
            </a:r>
            <a:r>
              <a:rPr lang="pt-BR" sz="1800" kern="0" dirty="0" smtClean="0">
                <a:solidFill>
                  <a:srgbClr val="4D4D4D"/>
                </a:solidFill>
                <a:latin typeface="+mn-lt"/>
              </a:rPr>
              <a:t>Javier D. Fernández, Miguel A. </a:t>
            </a:r>
            <a:r>
              <a:rPr lang="pt-BR" sz="1800" kern="0" dirty="0" err="1" smtClean="0">
                <a:solidFill>
                  <a:srgbClr val="4D4D4D"/>
                </a:solidFill>
                <a:latin typeface="+mn-lt"/>
              </a:rPr>
              <a:t>Martinez-Prieto</a:t>
            </a:r>
            <a:r>
              <a:rPr lang="pt-BR" sz="1800" kern="0" dirty="0" smtClean="0">
                <a:solidFill>
                  <a:srgbClr val="4D4D4D"/>
                </a:solidFill>
                <a:latin typeface="+mn-lt"/>
              </a:rPr>
              <a:t>, Mario Arias </a:t>
            </a:r>
            <a:r>
              <a:rPr lang="pt-BR" sz="1800" kern="0" dirty="0" err="1" smtClean="0">
                <a:solidFill>
                  <a:srgbClr val="4D4D4D"/>
                </a:solidFill>
                <a:latin typeface="+mn-lt"/>
              </a:rPr>
              <a:t>Gallego</a:t>
            </a:r>
            <a:r>
              <a:rPr lang="pt-BR" sz="1800" kern="0" dirty="0" smtClean="0">
                <a:solidFill>
                  <a:srgbClr val="4D4D4D"/>
                </a:solidFill>
                <a:latin typeface="+mn-lt"/>
              </a:rPr>
              <a:t>, Sandra </a:t>
            </a:r>
            <a:r>
              <a:rPr lang="pt-BR" sz="1800" kern="0" dirty="0" err="1" smtClean="0">
                <a:solidFill>
                  <a:srgbClr val="4D4D4D"/>
                </a:solidFill>
                <a:latin typeface="+mn-lt"/>
              </a:rPr>
              <a:t>Álvarez-García</a:t>
            </a:r>
            <a:r>
              <a:rPr lang="pt-BR" sz="1800" kern="0" dirty="0" smtClean="0">
                <a:solidFill>
                  <a:srgbClr val="4D4D4D"/>
                </a:solidFill>
                <a:latin typeface="+mn-lt"/>
              </a:rPr>
              <a:t>, </a:t>
            </a:r>
            <a:r>
              <a:rPr lang="pt-BR" sz="1800" kern="0" dirty="0" err="1" smtClean="0">
                <a:solidFill>
                  <a:srgbClr val="4D4D4D"/>
                </a:solidFill>
                <a:latin typeface="+mn-lt"/>
              </a:rPr>
              <a:t>Nieves</a:t>
            </a:r>
            <a:r>
              <a:rPr lang="pt-BR" sz="1800" kern="0" dirty="0" smtClean="0">
                <a:solidFill>
                  <a:srgbClr val="4D4D4D"/>
                </a:solidFill>
                <a:latin typeface="+mn-lt"/>
              </a:rPr>
              <a:t> R. </a:t>
            </a:r>
            <a:r>
              <a:rPr lang="pt-BR" sz="1800" kern="0" dirty="0" err="1" smtClean="0">
                <a:solidFill>
                  <a:srgbClr val="4D4D4D"/>
                </a:solidFill>
                <a:latin typeface="+mn-lt"/>
              </a:rPr>
              <a:t>Brisaboa</a:t>
            </a:r>
            <a:r>
              <a:rPr lang="pt-BR" sz="1800" kern="0" dirty="0" smtClean="0">
                <a:solidFill>
                  <a:srgbClr val="4D4D4D"/>
                </a:solidFill>
                <a:latin typeface="+mn-lt"/>
              </a:rPr>
              <a:t>, Claudio Gutierrez) 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n-US" sz="1800" kern="0" dirty="0" smtClean="0">
                <a:solidFill>
                  <a:srgbClr val="4D4D4D"/>
                </a:solidFill>
              </a:rPr>
              <a:t>11:00 - 11:30 </a:t>
            </a:r>
            <a:r>
              <a:rPr lang="es-ES" sz="1800" kern="0" dirty="0" err="1" smtClean="0">
                <a:solidFill>
                  <a:srgbClr val="4D4D4D"/>
                </a:solidFill>
              </a:rPr>
              <a:t>Coffe</a:t>
            </a:r>
            <a:r>
              <a:rPr lang="es-ES" sz="1800" kern="0" dirty="0" smtClean="0">
                <a:solidFill>
                  <a:srgbClr val="4D4D4D"/>
                </a:solidFill>
              </a:rPr>
              <a:t> break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1800" kern="0" dirty="0" smtClean="0">
                <a:solidFill>
                  <a:srgbClr val="4D4D4D"/>
                </a:solidFill>
              </a:rPr>
              <a:t>11:30 - 13:45 CAEPIA 11 common activities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1800" kern="0" dirty="0" smtClean="0">
                <a:solidFill>
                  <a:srgbClr val="4D4D4D"/>
                </a:solidFill>
              </a:rPr>
              <a:t>14:00 - 15:00 Lunch</a:t>
            </a:r>
            <a:endParaRPr lang="es-ES" sz="1800" kern="0" dirty="0" smtClean="0">
              <a:solidFill>
                <a:srgbClr val="4D4D4D"/>
              </a:solidFill>
            </a:endParaRPr>
          </a:p>
          <a:p>
            <a:pPr marL="342900" lvl="0" indent="-342900" eaLnBrk="0" hangingPunct="0">
              <a:spcBef>
                <a:spcPct val="20000"/>
              </a:spcBef>
            </a:pPr>
            <a:endParaRPr kumimoji="0" lang="es-ES" sz="1800" b="1" i="0" u="none" strike="noStrike" kern="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s-ES" sz="1800" b="0" i="0" u="none" strike="noStrike" kern="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s-ES" sz="18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Program</a:t>
            </a:r>
            <a:r>
              <a:rPr lang="es-ES" dirty="0" smtClean="0"/>
              <a:t> - </a:t>
            </a:r>
            <a:r>
              <a:rPr lang="es-ES" dirty="0" err="1" smtClean="0"/>
              <a:t>Afternoon</a:t>
            </a:r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D3D60-9E7A-4776-AC14-CB0EDB3E1E06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685800" y="714356"/>
            <a:ext cx="8101042" cy="5715040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es-ES" sz="1800" kern="0" dirty="0" smtClean="0">
                <a:solidFill>
                  <a:srgbClr val="4D4D4D"/>
                </a:solidFill>
                <a:latin typeface="+mn-lt"/>
              </a:rPr>
              <a:t>15</a:t>
            </a:r>
            <a:r>
              <a:rPr kumimoji="0" lang="es-E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:30 </a:t>
            </a:r>
            <a:r>
              <a:rPr lang="en-US" sz="1800" kern="0" dirty="0" smtClean="0">
                <a:solidFill>
                  <a:srgbClr val="4D4D4D"/>
                </a:solidFill>
              </a:rPr>
              <a:t>-</a:t>
            </a:r>
            <a:r>
              <a:rPr kumimoji="0" lang="es-E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15:50 </a:t>
            </a:r>
            <a:r>
              <a:rPr lang="en-US" sz="1800" b="1" kern="0" dirty="0" smtClean="0">
                <a:solidFill>
                  <a:srgbClr val="4D4D4D"/>
                </a:solidFill>
                <a:latin typeface="+mn-lt"/>
              </a:rPr>
              <a:t>Query Expansion Methods and Performance Evaluation for Reusing Linking Open Data of the European Public Procurement Notices 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(José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María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Álvarez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Rodríguez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, José Emilio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Labra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Gayo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, Ramón </a:t>
            </a:r>
            <a:r>
              <a:rPr lang="en-US" sz="1800" kern="0" dirty="0" err="1" smtClean="0">
                <a:solidFill>
                  <a:srgbClr val="4D4D4D"/>
                </a:solidFill>
                <a:latin typeface="+mn-lt"/>
              </a:rPr>
              <a:t>Calmeau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, </a:t>
            </a:r>
            <a:r>
              <a:rPr lang="es-ES" sz="1800" kern="0" dirty="0" smtClean="0">
                <a:solidFill>
                  <a:srgbClr val="4D4D4D"/>
                </a:solidFill>
                <a:latin typeface="+mn-lt"/>
              </a:rPr>
              <a:t>Ángel Marín, José Luis Marín)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es-ES" sz="1800" kern="0" dirty="0" smtClean="0">
                <a:solidFill>
                  <a:srgbClr val="4D4D4D"/>
                </a:solidFill>
              </a:rPr>
              <a:t>15:50 </a:t>
            </a:r>
            <a:r>
              <a:rPr lang="en-US" sz="1800" kern="0" dirty="0" smtClean="0">
                <a:solidFill>
                  <a:srgbClr val="4D4D4D"/>
                </a:solidFill>
              </a:rPr>
              <a:t>-</a:t>
            </a:r>
            <a:r>
              <a:rPr lang="es-ES" sz="1800" kern="0" dirty="0" smtClean="0">
                <a:solidFill>
                  <a:srgbClr val="4D4D4D"/>
                </a:solidFill>
              </a:rPr>
              <a:t> 16:10 </a:t>
            </a:r>
            <a:r>
              <a:rPr lang="en-US" sz="1800" b="1" kern="0" dirty="0" smtClean="0">
                <a:solidFill>
                  <a:srgbClr val="4D4D4D"/>
                </a:solidFill>
              </a:rPr>
              <a:t>Publishing standard geospatial catalogues in the Web of Data </a:t>
            </a:r>
            <a:r>
              <a:rPr lang="en-US" sz="1800" kern="0" dirty="0" smtClean="0">
                <a:solidFill>
                  <a:srgbClr val="4D4D4D"/>
                </a:solidFill>
              </a:rPr>
              <a:t>(Francisco J. </a:t>
            </a:r>
            <a:r>
              <a:rPr lang="en-US" sz="1800" kern="0" dirty="0" err="1" smtClean="0">
                <a:solidFill>
                  <a:srgbClr val="4D4D4D"/>
                </a:solidFill>
              </a:rPr>
              <a:t>López-Pellicer</a:t>
            </a:r>
            <a:r>
              <a:rPr lang="en-US" sz="1800" kern="0" dirty="0" smtClean="0">
                <a:solidFill>
                  <a:srgbClr val="4D4D4D"/>
                </a:solidFill>
              </a:rPr>
              <a:t>, </a:t>
            </a:r>
            <a:r>
              <a:rPr lang="en-US" sz="1800" kern="0" dirty="0" err="1" smtClean="0">
                <a:solidFill>
                  <a:srgbClr val="4D4D4D"/>
                </a:solidFill>
              </a:rPr>
              <a:t>Aneta</a:t>
            </a:r>
            <a:r>
              <a:rPr lang="en-US" sz="1800" kern="0" dirty="0" smtClean="0">
                <a:solidFill>
                  <a:srgbClr val="4D4D4D"/>
                </a:solidFill>
              </a:rPr>
              <a:t> J. </a:t>
            </a:r>
            <a:r>
              <a:rPr lang="en-US" sz="1800" kern="0" dirty="0" err="1" smtClean="0">
                <a:solidFill>
                  <a:srgbClr val="4D4D4D"/>
                </a:solidFill>
              </a:rPr>
              <a:t>Florczyk</a:t>
            </a:r>
            <a:r>
              <a:rPr lang="en-US" sz="1800" kern="0" dirty="0" smtClean="0">
                <a:solidFill>
                  <a:srgbClr val="4D4D4D"/>
                </a:solidFill>
              </a:rPr>
              <a:t>, Walter </a:t>
            </a:r>
            <a:r>
              <a:rPr lang="en-US" sz="1800" kern="0" dirty="0" err="1" smtClean="0">
                <a:solidFill>
                  <a:srgbClr val="4D4D4D"/>
                </a:solidFill>
              </a:rPr>
              <a:t>Renteria-Agualimpia</a:t>
            </a:r>
            <a:r>
              <a:rPr lang="en-US" sz="1800" kern="0" dirty="0" smtClean="0">
                <a:solidFill>
                  <a:srgbClr val="4D4D4D"/>
                </a:solidFill>
              </a:rPr>
              <a:t>, </a:t>
            </a:r>
            <a:r>
              <a:rPr lang="pt-BR" sz="1800" kern="0" dirty="0" smtClean="0">
                <a:solidFill>
                  <a:srgbClr val="4D4D4D"/>
                </a:solidFill>
              </a:rPr>
              <a:t>Javier </a:t>
            </a:r>
            <a:r>
              <a:rPr lang="pt-BR" sz="1800" kern="0" dirty="0" err="1" smtClean="0">
                <a:solidFill>
                  <a:srgbClr val="4D4D4D"/>
                </a:solidFill>
              </a:rPr>
              <a:t>Nogueras-Iso</a:t>
            </a:r>
            <a:r>
              <a:rPr lang="pt-BR" sz="1800" kern="0" dirty="0" smtClean="0">
                <a:solidFill>
                  <a:srgbClr val="4D4D4D"/>
                </a:solidFill>
              </a:rPr>
              <a:t>, Pedro R. </a:t>
            </a:r>
            <a:r>
              <a:rPr lang="pt-BR" sz="1800" kern="0" dirty="0" err="1" smtClean="0">
                <a:solidFill>
                  <a:srgbClr val="4D4D4D"/>
                </a:solidFill>
              </a:rPr>
              <a:t>Muro-Medrano</a:t>
            </a:r>
            <a:r>
              <a:rPr lang="pt-BR" sz="1800" kern="0" dirty="0" smtClean="0">
                <a:solidFill>
                  <a:srgbClr val="4D4D4D"/>
                </a:solidFill>
              </a:rPr>
              <a:t> </a:t>
            </a:r>
            <a:r>
              <a:rPr lang="es-ES" sz="1800" kern="0" dirty="0" smtClean="0">
                <a:solidFill>
                  <a:srgbClr val="4D4D4D"/>
                </a:solidFill>
              </a:rPr>
              <a:t>)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es-ES" sz="1800" kern="0" dirty="0" smtClean="0">
                <a:solidFill>
                  <a:srgbClr val="4D4D4D"/>
                </a:solidFill>
              </a:rPr>
              <a:t>16:10 </a:t>
            </a:r>
            <a:r>
              <a:rPr lang="en-US" sz="1800" kern="0" dirty="0" smtClean="0">
                <a:solidFill>
                  <a:srgbClr val="4D4D4D"/>
                </a:solidFill>
              </a:rPr>
              <a:t>-</a:t>
            </a:r>
            <a:r>
              <a:rPr lang="es-ES" sz="1800" kern="0" dirty="0" smtClean="0">
                <a:solidFill>
                  <a:srgbClr val="4D4D4D"/>
                </a:solidFill>
              </a:rPr>
              <a:t> 16:30 </a:t>
            </a:r>
            <a:r>
              <a:rPr lang="en-US" sz="1800" b="1" kern="0" dirty="0" smtClean="0">
                <a:solidFill>
                  <a:srgbClr val="4D4D4D"/>
                </a:solidFill>
              </a:rPr>
              <a:t>Improving Television Program Guides by Accessing Linked Data Resources in </a:t>
            </a:r>
            <a:r>
              <a:rPr lang="en-US" sz="1800" b="1" kern="0" dirty="0" err="1" smtClean="0">
                <a:solidFill>
                  <a:srgbClr val="4D4D4D"/>
                </a:solidFill>
              </a:rPr>
              <a:t>OntoTV</a:t>
            </a:r>
            <a:r>
              <a:rPr lang="en-US" sz="1800" b="1" kern="0" dirty="0" smtClean="0">
                <a:solidFill>
                  <a:srgbClr val="4D4D4D"/>
                </a:solidFill>
              </a:rPr>
              <a:t> System </a:t>
            </a:r>
            <a:r>
              <a:rPr lang="en-US" sz="1800" kern="0" dirty="0" smtClean="0">
                <a:solidFill>
                  <a:srgbClr val="4D4D4D"/>
                </a:solidFill>
              </a:rPr>
              <a:t>(José Luis Redondo-</a:t>
            </a:r>
            <a:r>
              <a:rPr lang="en-US" sz="1800" kern="0" dirty="0" err="1" smtClean="0">
                <a:solidFill>
                  <a:srgbClr val="4D4D4D"/>
                </a:solidFill>
              </a:rPr>
              <a:t>García</a:t>
            </a:r>
            <a:r>
              <a:rPr lang="en-US" sz="1800" kern="0" dirty="0" smtClean="0">
                <a:solidFill>
                  <a:srgbClr val="4D4D4D"/>
                </a:solidFill>
              </a:rPr>
              <a:t>, </a:t>
            </a:r>
            <a:r>
              <a:rPr lang="en-US" sz="1800" kern="0" dirty="0" err="1" smtClean="0">
                <a:solidFill>
                  <a:srgbClr val="4D4D4D"/>
                </a:solidFill>
              </a:rPr>
              <a:t>Álvaro</a:t>
            </a:r>
            <a:r>
              <a:rPr lang="en-US" sz="1800" kern="0" dirty="0" smtClean="0">
                <a:solidFill>
                  <a:srgbClr val="4D4D4D"/>
                </a:solidFill>
              </a:rPr>
              <a:t> E. </a:t>
            </a:r>
            <a:r>
              <a:rPr lang="en-US" sz="1800" kern="0" dirty="0" err="1" smtClean="0">
                <a:solidFill>
                  <a:srgbClr val="4D4D4D"/>
                </a:solidFill>
              </a:rPr>
              <a:t>Prieto</a:t>
            </a:r>
            <a:r>
              <a:rPr lang="en-US" sz="1800" kern="0" dirty="0" smtClean="0">
                <a:solidFill>
                  <a:srgbClr val="4D4D4D"/>
                </a:solidFill>
              </a:rPr>
              <a:t>, Adolfo Lozano-</a:t>
            </a:r>
            <a:r>
              <a:rPr lang="en-US" sz="1800" kern="0" dirty="0" err="1" smtClean="0">
                <a:solidFill>
                  <a:srgbClr val="4D4D4D"/>
                </a:solidFill>
              </a:rPr>
              <a:t>Tello</a:t>
            </a:r>
            <a:r>
              <a:rPr lang="es-ES" sz="1800" kern="0" dirty="0" smtClean="0">
                <a:solidFill>
                  <a:srgbClr val="4D4D4D"/>
                </a:solidFill>
              </a:rPr>
              <a:t>)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es-ES" sz="1800" kern="0" dirty="0" smtClean="0">
                <a:solidFill>
                  <a:srgbClr val="4D4D4D"/>
                </a:solidFill>
              </a:rPr>
              <a:t>16:30 </a:t>
            </a:r>
            <a:r>
              <a:rPr lang="en-US" sz="1800" kern="0" dirty="0" smtClean="0">
                <a:solidFill>
                  <a:srgbClr val="4D4D4D"/>
                </a:solidFill>
              </a:rPr>
              <a:t>-</a:t>
            </a:r>
            <a:r>
              <a:rPr lang="es-ES" sz="1800" kern="0" dirty="0" smtClean="0">
                <a:solidFill>
                  <a:srgbClr val="4D4D4D"/>
                </a:solidFill>
              </a:rPr>
              <a:t> 16:50 </a:t>
            </a:r>
            <a:r>
              <a:rPr lang="en-US" sz="1800" b="1" kern="0" dirty="0" smtClean="0">
                <a:solidFill>
                  <a:srgbClr val="4D4D4D"/>
                </a:solidFill>
              </a:rPr>
              <a:t>Towards the Integration of a Research Group Website into the Web of Data </a:t>
            </a:r>
            <a:r>
              <a:rPr lang="en-US" sz="1800" kern="0" dirty="0" smtClean="0">
                <a:solidFill>
                  <a:srgbClr val="4D4D4D"/>
                </a:solidFill>
              </a:rPr>
              <a:t>(</a:t>
            </a:r>
            <a:r>
              <a:rPr lang="en-US" sz="1800" kern="0" dirty="0" err="1" smtClean="0">
                <a:solidFill>
                  <a:srgbClr val="4D4D4D"/>
                </a:solidFill>
              </a:rPr>
              <a:t>Mikel</a:t>
            </a:r>
            <a:r>
              <a:rPr lang="en-US" sz="1800" kern="0" dirty="0" smtClean="0">
                <a:solidFill>
                  <a:srgbClr val="4D4D4D"/>
                </a:solidFill>
              </a:rPr>
              <a:t> </a:t>
            </a:r>
            <a:r>
              <a:rPr lang="en-US" sz="1800" kern="0" dirty="0" err="1" smtClean="0">
                <a:solidFill>
                  <a:srgbClr val="4D4D4D"/>
                </a:solidFill>
              </a:rPr>
              <a:t>Emaldi</a:t>
            </a:r>
            <a:r>
              <a:rPr lang="en-US" sz="1800" kern="0" dirty="0" smtClean="0">
                <a:solidFill>
                  <a:srgbClr val="4D4D4D"/>
                </a:solidFill>
              </a:rPr>
              <a:t>, David </a:t>
            </a:r>
            <a:r>
              <a:rPr lang="en-US" sz="1800" kern="0" dirty="0" err="1" smtClean="0">
                <a:solidFill>
                  <a:srgbClr val="4D4D4D"/>
                </a:solidFill>
              </a:rPr>
              <a:t>Buján-Carballal</a:t>
            </a:r>
            <a:r>
              <a:rPr lang="en-US" sz="1800" kern="0" dirty="0" smtClean="0">
                <a:solidFill>
                  <a:srgbClr val="4D4D4D"/>
                </a:solidFill>
              </a:rPr>
              <a:t>, Diego </a:t>
            </a:r>
            <a:r>
              <a:rPr lang="en-US" sz="1800" kern="0" dirty="0" err="1" smtClean="0">
                <a:solidFill>
                  <a:srgbClr val="4D4D4D"/>
                </a:solidFill>
              </a:rPr>
              <a:t>López</a:t>
            </a:r>
            <a:r>
              <a:rPr lang="en-US" sz="1800" kern="0" dirty="0" smtClean="0">
                <a:solidFill>
                  <a:srgbClr val="4D4D4D"/>
                </a:solidFill>
              </a:rPr>
              <a:t>-De-</a:t>
            </a:r>
            <a:r>
              <a:rPr lang="en-US" sz="1800" kern="0" dirty="0" err="1" smtClean="0">
                <a:solidFill>
                  <a:srgbClr val="4D4D4D"/>
                </a:solidFill>
              </a:rPr>
              <a:t>Ipiña</a:t>
            </a:r>
            <a:r>
              <a:rPr lang="es-ES" sz="1800" kern="0" dirty="0" smtClean="0">
                <a:solidFill>
                  <a:srgbClr val="4D4D4D"/>
                </a:solidFill>
              </a:rPr>
              <a:t>)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s-ES" sz="1800" kern="0" dirty="0" smtClean="0">
                <a:solidFill>
                  <a:srgbClr val="4D4D4D"/>
                </a:solidFill>
              </a:rPr>
              <a:t>16:50 </a:t>
            </a:r>
            <a:r>
              <a:rPr lang="en-US" sz="1800" kern="0" dirty="0" smtClean="0">
                <a:solidFill>
                  <a:srgbClr val="4D4D4D"/>
                </a:solidFill>
              </a:rPr>
              <a:t>-</a:t>
            </a:r>
            <a:r>
              <a:rPr lang="es-ES" sz="1800" kern="0" dirty="0" smtClean="0">
                <a:solidFill>
                  <a:srgbClr val="4D4D4D"/>
                </a:solidFill>
              </a:rPr>
              <a:t> 17:10 </a:t>
            </a:r>
            <a:r>
              <a:rPr lang="en-US" sz="1800" b="1" kern="0" dirty="0" smtClean="0">
                <a:solidFill>
                  <a:srgbClr val="4D4D4D"/>
                </a:solidFill>
              </a:rPr>
              <a:t>An architecture and process of implantation for Linked Data environments </a:t>
            </a:r>
            <a:r>
              <a:rPr lang="en-US" sz="1800" kern="0" dirty="0" smtClean="0">
                <a:solidFill>
                  <a:srgbClr val="4D4D4D"/>
                </a:solidFill>
              </a:rPr>
              <a:t>(Francisco </a:t>
            </a:r>
            <a:r>
              <a:rPr lang="en-US" sz="1800" kern="0" dirty="0" err="1" smtClean="0">
                <a:solidFill>
                  <a:srgbClr val="4D4D4D"/>
                </a:solidFill>
              </a:rPr>
              <a:t>Cifuentes</a:t>
            </a:r>
            <a:r>
              <a:rPr lang="en-US" sz="1800" kern="0" dirty="0" smtClean="0">
                <a:solidFill>
                  <a:srgbClr val="4D4D4D"/>
                </a:solidFill>
              </a:rPr>
              <a:t>-Silva, José </a:t>
            </a:r>
            <a:r>
              <a:rPr lang="en-US" sz="1800" kern="0" dirty="0" err="1" smtClean="0">
                <a:solidFill>
                  <a:srgbClr val="4D4D4D"/>
                </a:solidFill>
              </a:rPr>
              <a:t>Álvarez</a:t>
            </a:r>
            <a:r>
              <a:rPr lang="en-US" sz="1800" kern="0" dirty="0" smtClean="0">
                <a:solidFill>
                  <a:srgbClr val="4D4D4D"/>
                </a:solidFill>
              </a:rPr>
              <a:t>, José </a:t>
            </a:r>
            <a:r>
              <a:rPr lang="en-US" sz="1800" kern="0" dirty="0" err="1" smtClean="0">
                <a:solidFill>
                  <a:srgbClr val="4D4D4D"/>
                </a:solidFill>
              </a:rPr>
              <a:t>Labra</a:t>
            </a:r>
            <a:r>
              <a:rPr lang="es-ES" sz="1800" kern="0" dirty="0" smtClean="0">
                <a:solidFill>
                  <a:srgbClr val="4D4D4D"/>
                </a:solidFill>
              </a:rPr>
              <a:t>)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es-ES" sz="1800" kern="0" dirty="0" smtClean="0">
                <a:solidFill>
                  <a:srgbClr val="4D4D4D"/>
                </a:solidFill>
              </a:rPr>
              <a:t>17:10 </a:t>
            </a:r>
            <a:r>
              <a:rPr lang="en-US" sz="1800" kern="0" dirty="0" smtClean="0">
                <a:solidFill>
                  <a:srgbClr val="4D4D4D"/>
                </a:solidFill>
              </a:rPr>
              <a:t>-</a:t>
            </a:r>
            <a:r>
              <a:rPr lang="es-ES" sz="1800" kern="0" dirty="0" smtClean="0">
                <a:solidFill>
                  <a:srgbClr val="4D4D4D"/>
                </a:solidFill>
              </a:rPr>
              <a:t> 17:30 </a:t>
            </a:r>
            <a:r>
              <a:rPr lang="es-ES" sz="1800" b="1" kern="0" dirty="0" smtClean="0">
                <a:solidFill>
                  <a:srgbClr val="4D4D4D"/>
                </a:solidFill>
              </a:rPr>
              <a:t>La Política de Datos Abiertos del Ayuntamiento de Zaragoza: datosabiertos.zaragoza.es</a:t>
            </a:r>
            <a:r>
              <a:rPr lang="en-US" sz="1800" b="1" kern="0" dirty="0" smtClean="0">
                <a:solidFill>
                  <a:srgbClr val="4D4D4D"/>
                </a:solidFill>
              </a:rPr>
              <a:t> </a:t>
            </a:r>
            <a:r>
              <a:rPr lang="en-US" sz="1800" kern="0" dirty="0" smtClean="0">
                <a:solidFill>
                  <a:srgbClr val="4D4D4D"/>
                </a:solidFill>
              </a:rPr>
              <a:t>(</a:t>
            </a:r>
            <a:r>
              <a:rPr lang="en-US" sz="1800" kern="0" dirty="0" err="1" smtClean="0">
                <a:solidFill>
                  <a:srgbClr val="4D4D4D"/>
                </a:solidFill>
              </a:rPr>
              <a:t>María</a:t>
            </a:r>
            <a:r>
              <a:rPr lang="en-US" sz="1800" kern="0" dirty="0" smtClean="0">
                <a:solidFill>
                  <a:srgbClr val="4D4D4D"/>
                </a:solidFill>
              </a:rPr>
              <a:t> </a:t>
            </a:r>
            <a:r>
              <a:rPr lang="en-US" sz="1800" kern="0" dirty="0" err="1" smtClean="0">
                <a:solidFill>
                  <a:srgbClr val="4D4D4D"/>
                </a:solidFill>
              </a:rPr>
              <a:t>Jesús</a:t>
            </a:r>
            <a:r>
              <a:rPr lang="en-US" sz="1800" kern="0" dirty="0" smtClean="0">
                <a:solidFill>
                  <a:srgbClr val="4D4D4D"/>
                </a:solidFill>
              </a:rPr>
              <a:t> </a:t>
            </a:r>
            <a:r>
              <a:rPr lang="en-US" sz="1800" kern="0" dirty="0" err="1" smtClean="0">
                <a:solidFill>
                  <a:srgbClr val="4D4D4D"/>
                </a:solidFill>
              </a:rPr>
              <a:t>Fernández</a:t>
            </a:r>
            <a:r>
              <a:rPr lang="en-US" sz="1800" kern="0" dirty="0" smtClean="0">
                <a:solidFill>
                  <a:srgbClr val="4D4D4D"/>
                </a:solidFill>
              </a:rPr>
              <a:t> Ruiz, F. Javier </a:t>
            </a:r>
            <a:r>
              <a:rPr lang="en-US" sz="1800" kern="0" dirty="0" err="1" smtClean="0">
                <a:solidFill>
                  <a:srgbClr val="4D4D4D"/>
                </a:solidFill>
              </a:rPr>
              <a:t>Zarazaga-Soria</a:t>
            </a:r>
            <a:r>
              <a:rPr lang="en-US" sz="1800" kern="0" dirty="0" smtClean="0">
                <a:solidFill>
                  <a:srgbClr val="4D4D4D"/>
                </a:solidFill>
              </a:rPr>
              <a:t>, José Manuel </a:t>
            </a:r>
            <a:r>
              <a:rPr lang="en-US" sz="1800" kern="0" dirty="0" err="1" smtClean="0">
                <a:solidFill>
                  <a:srgbClr val="4D4D4D"/>
                </a:solidFill>
              </a:rPr>
              <a:t>Alonso,Martin</a:t>
            </a:r>
            <a:r>
              <a:rPr lang="en-US" sz="1800" kern="0" dirty="0" smtClean="0">
                <a:solidFill>
                  <a:srgbClr val="4D4D4D"/>
                </a:solidFill>
              </a:rPr>
              <a:t> </a:t>
            </a:r>
            <a:r>
              <a:rPr lang="en-US" sz="1800" kern="0" dirty="0" err="1" smtClean="0">
                <a:solidFill>
                  <a:srgbClr val="4D4D4D"/>
                </a:solidFill>
              </a:rPr>
              <a:t>Álvarez</a:t>
            </a:r>
            <a:r>
              <a:rPr lang="en-US" sz="1800" kern="0" dirty="0" smtClean="0">
                <a:solidFill>
                  <a:srgbClr val="4D4D4D"/>
                </a:solidFill>
              </a:rPr>
              <a:t>, </a:t>
            </a:r>
            <a:r>
              <a:rPr lang="en-US" sz="1800" kern="0" dirty="0" err="1" smtClean="0">
                <a:solidFill>
                  <a:srgbClr val="4D4D4D"/>
                </a:solidFill>
              </a:rPr>
              <a:t>Víctor</a:t>
            </a:r>
            <a:r>
              <a:rPr lang="en-US" sz="1800" kern="0" dirty="0" smtClean="0">
                <a:solidFill>
                  <a:srgbClr val="4D4D4D"/>
                </a:solidFill>
              </a:rPr>
              <a:t> </a:t>
            </a:r>
            <a:r>
              <a:rPr lang="en-US" sz="1800" kern="0" dirty="0" err="1" smtClean="0">
                <a:solidFill>
                  <a:srgbClr val="4D4D4D"/>
                </a:solidFill>
              </a:rPr>
              <a:t>Morlán-Plo</a:t>
            </a:r>
            <a:r>
              <a:rPr lang="en-US" sz="1800" kern="0" dirty="0" smtClean="0">
                <a:solidFill>
                  <a:srgbClr val="4D4D4D"/>
                </a:solidFill>
              </a:rPr>
              <a:t>, </a:t>
            </a:r>
            <a:r>
              <a:rPr lang="en-US" sz="1800" kern="0" dirty="0" err="1" smtClean="0">
                <a:solidFill>
                  <a:srgbClr val="4D4D4D"/>
                </a:solidFill>
              </a:rPr>
              <a:t>María</a:t>
            </a:r>
            <a:r>
              <a:rPr lang="en-US" sz="1800" kern="0" dirty="0" smtClean="0">
                <a:solidFill>
                  <a:srgbClr val="4D4D4D"/>
                </a:solidFill>
              </a:rPr>
              <a:t> José </a:t>
            </a:r>
            <a:r>
              <a:rPr lang="en-US" sz="1800" kern="0" dirty="0" err="1" smtClean="0">
                <a:solidFill>
                  <a:srgbClr val="4D4D4D"/>
                </a:solidFill>
              </a:rPr>
              <a:t>Pérez</a:t>
            </a:r>
            <a:r>
              <a:rPr lang="en-US" sz="1800" kern="0" dirty="0" smtClean="0">
                <a:solidFill>
                  <a:srgbClr val="4D4D4D"/>
                </a:solidFill>
              </a:rPr>
              <a:t> </a:t>
            </a:r>
            <a:r>
              <a:rPr lang="en-US" sz="1800" kern="0" dirty="0" err="1" smtClean="0">
                <a:solidFill>
                  <a:srgbClr val="4D4D4D"/>
                </a:solidFill>
              </a:rPr>
              <a:t>Pérez</a:t>
            </a:r>
            <a:r>
              <a:rPr lang="es-ES" sz="1800" kern="0" dirty="0" smtClean="0">
                <a:solidFill>
                  <a:srgbClr val="4D4D4D"/>
                </a:solidFill>
              </a:rPr>
              <a:t>)</a:t>
            </a:r>
            <a:endParaRPr kumimoji="0" lang="es-ES" sz="18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Program</a:t>
            </a:r>
            <a:r>
              <a:rPr lang="es-ES" dirty="0" smtClean="0"/>
              <a:t> - </a:t>
            </a:r>
            <a:r>
              <a:rPr lang="es-ES" dirty="0" err="1" smtClean="0"/>
              <a:t>Afternoon</a:t>
            </a:r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D3D60-9E7A-4776-AC14-CB0EDB3E1E06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685800" y="714356"/>
            <a:ext cx="8101042" cy="5715040"/>
          </a:xfrm>
          <a:prstGeom prst="rect">
            <a:avLst/>
          </a:prstGeom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es-ES" sz="1800" kern="0" dirty="0" smtClean="0">
                <a:solidFill>
                  <a:srgbClr val="4D4D4D"/>
                </a:solidFill>
                <a:latin typeface="+mn-lt"/>
              </a:rPr>
              <a:t>17</a:t>
            </a:r>
            <a:r>
              <a:rPr kumimoji="0" lang="es-E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:30 </a:t>
            </a:r>
            <a:r>
              <a:rPr lang="en-US" sz="1800" kern="0" dirty="0" smtClean="0">
                <a:solidFill>
                  <a:srgbClr val="4D4D4D"/>
                </a:solidFill>
                <a:latin typeface="+mn-lt"/>
              </a:rPr>
              <a:t>-</a:t>
            </a:r>
            <a:r>
              <a:rPr kumimoji="0" lang="es-E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18:00 </a:t>
            </a:r>
            <a:r>
              <a:rPr kumimoji="0" lang="es-E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Coffee</a:t>
            </a:r>
            <a:r>
              <a:rPr kumimoji="0" lang="es-E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break 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es-ES" sz="1800" kern="0" dirty="0" smtClean="0">
                <a:solidFill>
                  <a:srgbClr val="4D4D4D"/>
                </a:solidFill>
              </a:rPr>
              <a:t>18:00 </a:t>
            </a:r>
            <a:r>
              <a:rPr lang="en-US" sz="1800" kern="0" dirty="0" smtClean="0">
                <a:solidFill>
                  <a:srgbClr val="4D4D4D"/>
                </a:solidFill>
              </a:rPr>
              <a:t>-</a:t>
            </a:r>
            <a:r>
              <a:rPr lang="es-ES" sz="1800" kern="0" dirty="0" smtClean="0">
                <a:solidFill>
                  <a:srgbClr val="4D4D4D"/>
                </a:solidFill>
              </a:rPr>
              <a:t> 19:00 Posters, demos and open </a:t>
            </a:r>
            <a:r>
              <a:rPr lang="es-ES" sz="1800" kern="0" dirty="0" err="1" smtClean="0">
                <a:solidFill>
                  <a:srgbClr val="4D4D4D"/>
                </a:solidFill>
              </a:rPr>
              <a:t>discussion</a:t>
            </a:r>
            <a:endParaRPr kumimoji="0" lang="es-ES" sz="18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89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42984"/>
            <a:ext cx="7509837" cy="480629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s-ES" sz="2400" dirty="0" err="1" smtClean="0">
                <a:solidFill>
                  <a:schemeClr val="tx1"/>
                </a:solidFill>
              </a:rPr>
              <a:t>Workshop</a:t>
            </a:r>
            <a:r>
              <a:rPr lang="es-ES" sz="2400" dirty="0" smtClean="0">
                <a:solidFill>
                  <a:schemeClr val="tx1"/>
                </a:solidFill>
              </a:rPr>
              <a:t> en Tecnologías de </a:t>
            </a:r>
            <a:r>
              <a:rPr lang="es-ES" sz="2400" dirty="0" err="1" smtClean="0">
                <a:solidFill>
                  <a:schemeClr val="tx1"/>
                </a:solidFill>
              </a:rPr>
              <a:t>Linked</a:t>
            </a:r>
            <a:r>
              <a:rPr lang="es-ES" sz="2400" dirty="0" smtClean="0">
                <a:solidFill>
                  <a:schemeClr val="tx1"/>
                </a:solidFill>
              </a:rPr>
              <a:t> Data y sus aplicaciones en España CAEPIA 2011</a:t>
            </a:r>
            <a:endParaRPr lang="en-US" sz="2400" dirty="0" smtClean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895600" y="3505200"/>
            <a:ext cx="617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GB" sz="1400" dirty="0" smtClean="0">
                <a:solidFill>
                  <a:srgbClr val="333333"/>
                </a:solidFill>
              </a:rPr>
              <a:t>Boris  </a:t>
            </a:r>
            <a:r>
              <a:rPr lang="en-GB" sz="1400" dirty="0" err="1" smtClean="0">
                <a:solidFill>
                  <a:srgbClr val="333333"/>
                </a:solidFill>
              </a:rPr>
              <a:t>Villazón-Terrazas</a:t>
            </a:r>
            <a:r>
              <a:rPr lang="en-GB" sz="1400" dirty="0" smtClean="0">
                <a:solidFill>
                  <a:srgbClr val="333333"/>
                </a:solidFill>
              </a:rPr>
              <a:t> , Oscar </a:t>
            </a:r>
            <a:r>
              <a:rPr lang="en-GB" sz="1400" dirty="0" err="1" smtClean="0">
                <a:solidFill>
                  <a:srgbClr val="333333"/>
                </a:solidFill>
              </a:rPr>
              <a:t>Corcho</a:t>
            </a:r>
            <a:r>
              <a:rPr lang="en-GB" sz="1400" dirty="0" smtClean="0">
                <a:solidFill>
                  <a:srgbClr val="333333"/>
                </a:solidFill>
              </a:rPr>
              <a:t>, Asunción Gómez-Pérez</a:t>
            </a:r>
            <a:endParaRPr lang="en-GB" sz="1400" dirty="0">
              <a:solidFill>
                <a:srgbClr val="333333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GB" sz="1400" dirty="0" err="1">
                <a:solidFill>
                  <a:srgbClr val="333333"/>
                </a:solidFill>
              </a:rPr>
              <a:t>Facultad</a:t>
            </a:r>
            <a:r>
              <a:rPr lang="en-GB" sz="1400" dirty="0">
                <a:solidFill>
                  <a:srgbClr val="333333"/>
                </a:solidFill>
              </a:rPr>
              <a:t> de </a:t>
            </a:r>
            <a:r>
              <a:rPr lang="en-GB" sz="1400" dirty="0" err="1">
                <a:solidFill>
                  <a:srgbClr val="333333"/>
                </a:solidFill>
              </a:rPr>
              <a:t>Informática</a:t>
            </a:r>
            <a:r>
              <a:rPr lang="en-GB" sz="1400" dirty="0">
                <a:solidFill>
                  <a:srgbClr val="333333"/>
                </a:solidFill>
              </a:rPr>
              <a:t>, Universidad </a:t>
            </a:r>
            <a:r>
              <a:rPr lang="en-GB" sz="1400" dirty="0" err="1">
                <a:solidFill>
                  <a:srgbClr val="333333"/>
                </a:solidFill>
              </a:rPr>
              <a:t>Politécnica</a:t>
            </a:r>
            <a:r>
              <a:rPr lang="en-GB" sz="1400" dirty="0">
                <a:solidFill>
                  <a:srgbClr val="333333"/>
                </a:solidFill>
              </a:rPr>
              <a:t> de Madrid</a:t>
            </a:r>
          </a:p>
          <a:p>
            <a:pPr algn="ctr">
              <a:spcBef>
                <a:spcPct val="20000"/>
              </a:spcBef>
            </a:pPr>
            <a:r>
              <a:rPr lang="en-GB" sz="1400" dirty="0">
                <a:solidFill>
                  <a:srgbClr val="333333"/>
                </a:solidFill>
              </a:rPr>
              <a:t>Campus de </a:t>
            </a:r>
            <a:r>
              <a:rPr lang="en-GB" sz="1400" dirty="0" err="1">
                <a:solidFill>
                  <a:srgbClr val="333333"/>
                </a:solidFill>
              </a:rPr>
              <a:t>Montegancedo</a:t>
            </a:r>
            <a:r>
              <a:rPr lang="en-GB" sz="1400" dirty="0">
                <a:solidFill>
                  <a:srgbClr val="333333"/>
                </a:solidFill>
              </a:rPr>
              <a:t> </a:t>
            </a:r>
            <a:r>
              <a:rPr lang="en-GB" sz="1400" dirty="0" err="1">
                <a:solidFill>
                  <a:srgbClr val="333333"/>
                </a:solidFill>
              </a:rPr>
              <a:t>sn</a:t>
            </a:r>
            <a:r>
              <a:rPr lang="en-GB" sz="1400" dirty="0">
                <a:solidFill>
                  <a:srgbClr val="333333"/>
                </a:solidFill>
              </a:rPr>
              <a:t>, 28660 </a:t>
            </a:r>
            <a:r>
              <a:rPr lang="en-GB" sz="1400" dirty="0" err="1">
                <a:solidFill>
                  <a:srgbClr val="333333"/>
                </a:solidFill>
              </a:rPr>
              <a:t>Boadilla</a:t>
            </a:r>
            <a:r>
              <a:rPr lang="en-GB" sz="1400" dirty="0">
                <a:solidFill>
                  <a:srgbClr val="333333"/>
                </a:solidFill>
              </a:rPr>
              <a:t> del Monte, Madrid</a:t>
            </a:r>
          </a:p>
          <a:p>
            <a:pPr algn="ctr">
              <a:spcBef>
                <a:spcPct val="20000"/>
              </a:spcBef>
            </a:pPr>
            <a:r>
              <a:rPr lang="en-GB" sz="1400" dirty="0">
                <a:solidFill>
                  <a:srgbClr val="333333"/>
                </a:solidFill>
              </a:rPr>
              <a:t>http://www.oeg-upm.net</a:t>
            </a:r>
          </a:p>
          <a:p>
            <a:pPr algn="ctr">
              <a:spcBef>
                <a:spcPct val="20000"/>
              </a:spcBef>
            </a:pPr>
            <a:r>
              <a:rPr lang="en-GB" sz="1400" dirty="0" smtClean="0">
                <a:solidFill>
                  <a:srgbClr val="333333"/>
                </a:solidFill>
              </a:rPr>
              <a:t>{</a:t>
            </a:r>
            <a:r>
              <a:rPr lang="en-GB" sz="1400" dirty="0" err="1" smtClean="0">
                <a:solidFill>
                  <a:srgbClr val="333333"/>
                </a:solidFill>
              </a:rPr>
              <a:t>bvillazon,ocorcho,asun</a:t>
            </a:r>
            <a:r>
              <a:rPr lang="en-GB" sz="1400" dirty="0" smtClean="0">
                <a:solidFill>
                  <a:srgbClr val="333333"/>
                </a:solidFill>
              </a:rPr>
              <a:t>}@fi.upm.es</a:t>
            </a:r>
            <a:endParaRPr lang="en-GB" sz="1400" dirty="0">
              <a:solidFill>
                <a:srgbClr val="333333"/>
              </a:solidFill>
            </a:endParaRPr>
          </a:p>
          <a:p>
            <a:pPr algn="ctr">
              <a:spcBef>
                <a:spcPct val="20000"/>
              </a:spcBef>
            </a:pPr>
            <a:endParaRPr lang="en-GB" sz="1400" dirty="0" smtClean="0">
              <a:solidFill>
                <a:srgbClr val="333333"/>
              </a:solidFill>
            </a:endParaRPr>
          </a:p>
          <a:p>
            <a:pPr algn="ctr">
              <a:spcBef>
                <a:spcPct val="20000"/>
              </a:spcBef>
            </a:pPr>
            <a:endParaRPr lang="es-ES" sz="1400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Settings\Katy Esteban Glez\Mis documentos\Trabajo\Grupo\Transparencia grupo\Template.pot</Template>
  <TotalTime>10680</TotalTime>
  <Words>564</Words>
  <Application>Microsoft Macintosh PowerPoint</Application>
  <PresentationFormat>Presentación en pantalla (4:3)</PresentationFormat>
  <Paragraphs>53</Paragraphs>
  <Slides>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Template</vt:lpstr>
      <vt:lpstr>Workshop en Tecnologías de Linked Data y sus aplicaciones en España CAEPIA 2011</vt:lpstr>
      <vt:lpstr>Diapositiva 2</vt:lpstr>
      <vt:lpstr>Program - Morning</vt:lpstr>
      <vt:lpstr>Program - Afternoon</vt:lpstr>
      <vt:lpstr>Program - Afternoon</vt:lpstr>
      <vt:lpstr>Diapositiva 6</vt:lpstr>
      <vt:lpstr>Workshop en Tecnologías de Linked Data y sus aplicaciones en España CAEPIA 2011</vt:lpstr>
    </vt:vector>
  </TitlesOfParts>
  <Company>LIA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Laboratorio de Inteligencia Artificial</dc:creator>
  <cp:lastModifiedBy>Boris Villazon Terrazas</cp:lastModifiedBy>
  <cp:revision>462</cp:revision>
  <cp:lastPrinted>2000-10-02T10:07:37Z</cp:lastPrinted>
  <dcterms:created xsi:type="dcterms:W3CDTF">2000-09-29T18:14:07Z</dcterms:created>
  <dcterms:modified xsi:type="dcterms:W3CDTF">2011-11-09T11:12:40Z</dcterms:modified>
</cp:coreProperties>
</file>